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Default Extension="wav" ContentType="audio/x-wav"/>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62" r:id="rId3"/>
    <p:sldId id="257" r:id="rId4"/>
    <p:sldId id="258" r:id="rId5"/>
    <p:sldId id="267" r:id="rId6"/>
    <p:sldId id="268" r:id="rId7"/>
    <p:sldId id="269" r:id="rId8"/>
    <p:sldId id="270" r:id="rId9"/>
    <p:sldId id="271" r:id="rId10"/>
    <p:sldId id="259" r:id="rId11"/>
    <p:sldId id="272" r:id="rId12"/>
    <p:sldId id="263" r:id="rId13"/>
    <p:sldId id="264" r:id="rId14"/>
    <p:sldId id="265" r:id="rId15"/>
    <p:sldId id="260" r:id="rId16"/>
    <p:sldId id="261" r:id="rId17"/>
    <p:sldId id="26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02"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F499A1-72BD-4607-A569-1DA96E57D4EF}" type="datetimeFigureOut">
              <a:rPr lang="en-US" smtClean="0"/>
              <a:t>8/20/2019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E78A9F-24A2-4FDB-A1C8-AE7F24AE5D9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FF011F1-29AB-4908-9992-CFE3C0413336}" type="datetimeFigureOut">
              <a:rPr lang="en-US" smtClean="0"/>
              <a:pPr/>
              <a:t>8/20/2019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9AD2A3C1-660F-43CB-8389-1082B97FA10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FF011F1-29AB-4908-9992-CFE3C0413336}" type="datetimeFigureOut">
              <a:rPr lang="en-US" smtClean="0"/>
              <a:pPr/>
              <a:t>8/20/2019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D2A3C1-660F-43CB-8389-1082B97FA10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FF011F1-29AB-4908-9992-CFE3C0413336}" type="datetimeFigureOut">
              <a:rPr lang="en-US" smtClean="0"/>
              <a:pPr/>
              <a:t>8/20/2019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D2A3C1-660F-43CB-8389-1082B97FA10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FF011F1-29AB-4908-9992-CFE3C0413336}" type="datetimeFigureOut">
              <a:rPr lang="en-US" smtClean="0"/>
              <a:pPr/>
              <a:t>8/20/2019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D2A3C1-660F-43CB-8389-1082B97FA10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FF011F1-29AB-4908-9992-CFE3C0413336}" type="datetimeFigureOut">
              <a:rPr lang="en-US" smtClean="0"/>
              <a:pPr/>
              <a:t>8/20/2019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D2A3C1-660F-43CB-8389-1082B97FA10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FF011F1-29AB-4908-9992-CFE3C0413336}" type="datetimeFigureOut">
              <a:rPr lang="en-US" smtClean="0"/>
              <a:pPr/>
              <a:t>8/20/2019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D2A3C1-660F-43CB-8389-1082B97FA1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FF011F1-29AB-4908-9992-CFE3C0413336}" type="datetimeFigureOut">
              <a:rPr lang="en-US" smtClean="0"/>
              <a:pPr/>
              <a:t>8/20/2019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D2A3C1-660F-43CB-8389-1082B97FA10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FF011F1-29AB-4908-9992-CFE3C0413336}" type="datetimeFigureOut">
              <a:rPr lang="en-US" smtClean="0"/>
              <a:pPr/>
              <a:t>8/20/2019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D2A3C1-660F-43CB-8389-1082B97FA10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F011F1-29AB-4908-9992-CFE3C0413336}" type="datetimeFigureOut">
              <a:rPr lang="en-US" smtClean="0"/>
              <a:pPr/>
              <a:t>8/20/2019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D2A3C1-660F-43CB-8389-1082B97FA10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FF011F1-29AB-4908-9992-CFE3C0413336}" type="datetimeFigureOut">
              <a:rPr lang="en-US" smtClean="0"/>
              <a:pPr/>
              <a:t>8/20/2019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D2A3C1-660F-43CB-8389-1082B97FA10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FF011F1-29AB-4908-9992-CFE3C0413336}" type="datetimeFigureOut">
              <a:rPr lang="en-US" smtClean="0"/>
              <a:pPr/>
              <a:t>8/20/2019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9AD2A3C1-660F-43CB-8389-1082B97FA10E}"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F011F1-29AB-4908-9992-CFE3C0413336}" type="datetimeFigureOut">
              <a:rPr lang="en-US" smtClean="0"/>
              <a:pPr/>
              <a:t>8/20/2019</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AD2A3C1-660F-43CB-8389-1082B97FA10E}"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wav"/><Relationship Id="rId2" Type="http://schemas.openxmlformats.org/officeDocument/2006/relationships/slideLayout" Target="../slideLayouts/slideLayout1.xml"/><Relationship Id="rId1" Type="http://schemas.openxmlformats.org/officeDocument/2006/relationships/audio"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media" Target="../media/media10.wav"/><Relationship Id="rId2" Type="http://schemas.openxmlformats.org/officeDocument/2006/relationships/slideLayout" Target="../slideLayouts/slideLayout8.xml"/><Relationship Id="rId1" Type="http://schemas.openxmlformats.org/officeDocument/2006/relationships/audio"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audio" Target="../media/media11.wav"/><Relationship Id="rId6" Type="http://schemas.openxmlformats.org/officeDocument/2006/relationships/image" Target="../media/image2.png"/><Relationship Id="rId5" Type="http://schemas.microsoft.com/office/2007/relationships/media" Target="../media/media11.wav"/><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audio" Target="../media/media12.wav"/><Relationship Id="rId5" Type="http://schemas.openxmlformats.org/officeDocument/2006/relationships/image" Target="../media/image2.png"/><Relationship Id="rId4" Type="http://schemas.microsoft.com/office/2007/relationships/media" Target="../media/media12.wav"/></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audio" Target="../media/media13.wav"/><Relationship Id="rId5" Type="http://schemas.openxmlformats.org/officeDocument/2006/relationships/image" Target="../media/image2.png"/><Relationship Id="rId4" Type="http://schemas.microsoft.com/office/2007/relationships/media" Target="../media/media13.wav"/></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4.xml"/><Relationship Id="rId1" Type="http://schemas.openxmlformats.org/officeDocument/2006/relationships/audio" Target="../media/media14.wav"/><Relationship Id="rId6" Type="http://schemas.openxmlformats.org/officeDocument/2006/relationships/image" Target="../media/image2.png"/><Relationship Id="rId5" Type="http://schemas.microsoft.com/office/2007/relationships/media" Target="../media/media14.wav"/><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media" Target="../media/media15.wav"/><Relationship Id="rId2" Type="http://schemas.openxmlformats.org/officeDocument/2006/relationships/slideLayout" Target="../slideLayouts/slideLayout4.xml"/><Relationship Id="rId1" Type="http://schemas.openxmlformats.org/officeDocument/2006/relationships/audio" Target="../media/media15.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media" Target="../media/media2.wav"/><Relationship Id="rId2" Type="http://schemas.openxmlformats.org/officeDocument/2006/relationships/slideLayout" Target="../slideLayouts/slideLayout2.xml"/><Relationship Id="rId1" Type="http://schemas.openxmlformats.org/officeDocument/2006/relationships/audio"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media3.wav"/><Relationship Id="rId5" Type="http://schemas.openxmlformats.org/officeDocument/2006/relationships/image" Target="../media/image2.png"/><Relationship Id="rId4" Type="http://schemas.microsoft.com/office/2007/relationships/media" Target="../media/media3.wav"/></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audio" Target="../media/media4.wav"/><Relationship Id="rId6" Type="http://schemas.microsoft.com/office/2007/relationships/media" Target="../media/media4.wav"/><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media" Target="../media/media5.wav"/><Relationship Id="rId2" Type="http://schemas.openxmlformats.org/officeDocument/2006/relationships/slideLayout" Target="../slideLayouts/slideLayout4.xml"/><Relationship Id="rId1" Type="http://schemas.openxmlformats.org/officeDocument/2006/relationships/audio"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media" Target="../media/media6.wav"/><Relationship Id="rId2" Type="http://schemas.openxmlformats.org/officeDocument/2006/relationships/slideLayout" Target="../slideLayouts/slideLayout4.xml"/><Relationship Id="rId1" Type="http://schemas.openxmlformats.org/officeDocument/2006/relationships/audio"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microsoft.com/office/2007/relationships/media" Target="../media/media7.wav"/><Relationship Id="rId2" Type="http://schemas.openxmlformats.org/officeDocument/2006/relationships/slideLayout" Target="../slideLayouts/slideLayout4.xml"/><Relationship Id="rId1" Type="http://schemas.openxmlformats.org/officeDocument/2006/relationships/audio"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microsoft.com/office/2007/relationships/media" Target="../media/media8.wav"/><Relationship Id="rId2" Type="http://schemas.openxmlformats.org/officeDocument/2006/relationships/slideLayout" Target="../slideLayouts/slideLayout2.xml"/><Relationship Id="rId1" Type="http://schemas.openxmlformats.org/officeDocument/2006/relationships/audio"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microsoft.com/office/2007/relationships/media" Target="../media/media9.wav"/><Relationship Id="rId2" Type="http://schemas.openxmlformats.org/officeDocument/2006/relationships/slideLayout" Target="../slideLayouts/slideLayout2.xml"/><Relationship Id="rId1" Type="http://schemas.openxmlformats.org/officeDocument/2006/relationships/audio"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71600"/>
            <a:ext cx="9144000" cy="1752600"/>
          </a:xfrm>
        </p:spPr>
        <p:txBody>
          <a:bodyPr>
            <a:normAutofit fontScale="90000"/>
          </a:bodyPr>
          <a:lstStyle/>
          <a:p>
            <a:pPr algn="ctr"/>
            <a:r>
              <a:rPr lang="en-US" dirty="0" smtClean="0"/>
              <a:t>Lorain County </a:t>
            </a:r>
            <a:r>
              <a:rPr lang="en-US" dirty="0" smtClean="0"/>
              <a:t>Juvenile Court </a:t>
            </a:r>
            <a:r>
              <a:rPr lang="en-US" dirty="0" smtClean="0"/>
              <a:t>Assessment and </a:t>
            </a:r>
            <a:r>
              <a:rPr lang="en-US" dirty="0" smtClean="0"/>
              <a:t>Resource  </a:t>
            </a:r>
            <a:r>
              <a:rPr lang="en-US" dirty="0" smtClean="0"/>
              <a:t>Center	</a:t>
            </a:r>
            <a:endParaRPr lang="en-US" dirty="0"/>
          </a:p>
        </p:txBody>
      </p:sp>
      <p:pic>
        <p:nvPicPr>
          <p:cNvPr id="3" name="Infirmary Rd 2">
            <a:hlinkClick r:id="" action="ppaction://media"/>
          </p:cNvPr>
          <p:cNvPicPr>
            <a:picLocks noChangeAspect="1"/>
          </p:cNvPicPr>
          <p:nvPr>
            <a:audioFile r:link="rId1"/>
            <p:extLst>
              <p:ext uri="{DAA4B4D4-6D71-4841-9C94-3DE7FCFB9230}">
                <p14:media xmlns="" xmlns:p14="http://schemas.microsoft.com/office/powerpoint/2010/main" r:embed="rId3"/>
              </p:ext>
            </p:extLst>
          </p:nvPr>
        </p:nvPicPr>
        <p:blipFill>
          <a:blip r:embed="rId4" cstate="print"/>
          <a:stretch>
            <a:fillRect/>
          </a:stretch>
        </p:blipFill>
        <p:spPr>
          <a:xfrm>
            <a:off x="228600" y="6172200"/>
            <a:ext cx="609600" cy="609600"/>
          </a:xfrm>
          <a:prstGeom prst="rect">
            <a:avLst/>
          </a:prstGeom>
        </p:spPr>
      </p:pic>
      <p:sp>
        <p:nvSpPr>
          <p:cNvPr id="4" name="Footer Placeholder 3"/>
          <p:cNvSpPr>
            <a:spLocks noGrp="1"/>
          </p:cNvSpPr>
          <p:nvPr>
            <p:ph type="ftr" sz="quarter" idx="11"/>
          </p:nvPr>
        </p:nvSpPr>
        <p:spPr>
          <a:xfrm>
            <a:off x="2667000" y="6356350"/>
            <a:ext cx="6324600" cy="365125"/>
          </a:xfrm>
        </p:spPr>
        <p:txBody>
          <a:bodyPr/>
          <a:lstStyle/>
          <a:p>
            <a:pPr algn="r"/>
            <a:r>
              <a:rPr lang="en-US" dirty="0" smtClean="0"/>
              <a:t>Aug/2019</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514352"/>
            <a:ext cx="7391400" cy="933448"/>
          </a:xfrm>
        </p:spPr>
        <p:txBody>
          <a:bodyPr/>
          <a:lstStyle/>
          <a:p>
            <a:pPr algn="ctr"/>
            <a:r>
              <a:rPr lang="en-US" sz="4000" dirty="0" smtClean="0"/>
              <a:t>Intake Process</a:t>
            </a:r>
            <a:endParaRPr lang="en-US" sz="4000" dirty="0"/>
          </a:p>
        </p:txBody>
      </p:sp>
      <p:sp>
        <p:nvSpPr>
          <p:cNvPr id="9" name="Text Placeholder 8"/>
          <p:cNvSpPr>
            <a:spLocks noGrp="1"/>
          </p:cNvSpPr>
          <p:nvPr>
            <p:ph type="body" idx="2"/>
          </p:nvPr>
        </p:nvSpPr>
        <p:spPr/>
        <p:txBody>
          <a:bodyPr>
            <a:normAutofit lnSpcReduction="10000"/>
          </a:bodyPr>
          <a:lstStyle/>
          <a:p>
            <a:r>
              <a:rPr lang="en-US" sz="2400" b="1" u="sng" dirty="0" smtClean="0"/>
              <a:t>Criteria</a:t>
            </a:r>
          </a:p>
          <a:p>
            <a:pPr>
              <a:buFont typeface="Arial" pitchFamily="34" charset="0"/>
              <a:buChar char="•"/>
            </a:pPr>
            <a:r>
              <a:rPr lang="en-US" sz="1600" dirty="0" smtClean="0"/>
              <a:t>Under  18 y/o</a:t>
            </a:r>
          </a:p>
          <a:p>
            <a:pPr>
              <a:buFont typeface="Arial" pitchFamily="34" charset="0"/>
              <a:buChar char="•"/>
            </a:pPr>
            <a:r>
              <a:rPr lang="en-US" sz="1600" b="1" u="sng" dirty="0" smtClean="0"/>
              <a:t>Must</a:t>
            </a:r>
            <a:r>
              <a:rPr lang="en-US" sz="1600" dirty="0" smtClean="0"/>
              <a:t> have an offense (unruly, </a:t>
            </a:r>
            <a:r>
              <a:rPr lang="en-US" sz="1600" dirty="0" err="1" smtClean="0"/>
              <a:t>DV</a:t>
            </a:r>
            <a:r>
              <a:rPr lang="en-US" sz="1600" dirty="0" smtClean="0"/>
              <a:t>, drug offense, assault, etc.)</a:t>
            </a:r>
          </a:p>
          <a:p>
            <a:pPr>
              <a:buFont typeface="Arial" pitchFamily="34" charset="0"/>
              <a:buChar char="•"/>
            </a:pPr>
            <a:r>
              <a:rPr lang="en-US" sz="1600" b="1" u="sng" dirty="0" smtClean="0"/>
              <a:t>Must</a:t>
            </a:r>
            <a:r>
              <a:rPr lang="en-US" sz="1600" dirty="0" smtClean="0"/>
              <a:t> be medically cleared if under the influence of any substance</a:t>
            </a:r>
          </a:p>
          <a:p>
            <a:pPr>
              <a:buFont typeface="Arial" pitchFamily="34" charset="0"/>
              <a:buChar char="•"/>
            </a:pPr>
            <a:r>
              <a:rPr lang="en-US" sz="1600" b="1" u="sng" dirty="0" smtClean="0"/>
              <a:t>Must</a:t>
            </a:r>
            <a:r>
              <a:rPr lang="en-US" sz="1600" dirty="0" smtClean="0"/>
              <a:t> be medically cleared if actively suicidal or self-injurious. (see next slide)</a:t>
            </a:r>
          </a:p>
          <a:p>
            <a:pPr>
              <a:buFont typeface="Arial" pitchFamily="34" charset="0"/>
              <a:buChar char="•"/>
            </a:pPr>
            <a:r>
              <a:rPr lang="en-US" sz="1600" b="1" u="sng" dirty="0" smtClean="0"/>
              <a:t>Must</a:t>
            </a:r>
            <a:r>
              <a:rPr lang="en-US" sz="1600" dirty="0" smtClean="0"/>
              <a:t> make contact with the Assessment Center prior to transport.</a:t>
            </a:r>
          </a:p>
          <a:p>
            <a:pPr>
              <a:buFont typeface="Arial" pitchFamily="34" charset="0"/>
              <a:buChar char="•"/>
            </a:pPr>
            <a:r>
              <a:rPr lang="en-US" sz="1600" b="1" u="sng" dirty="0" smtClean="0"/>
              <a:t>Must</a:t>
            </a:r>
            <a:r>
              <a:rPr lang="en-US" sz="1600" dirty="0" smtClean="0"/>
              <a:t> identify parent/guardian to report to the Assessment Center within one hour</a:t>
            </a:r>
            <a:endParaRPr lang="en-US" sz="1600" dirty="0"/>
          </a:p>
        </p:txBody>
      </p:sp>
      <p:sp>
        <p:nvSpPr>
          <p:cNvPr id="8" name="Content Placeholder 7"/>
          <p:cNvSpPr>
            <a:spLocks noGrp="1"/>
          </p:cNvSpPr>
          <p:nvPr>
            <p:ph sz="half" idx="1"/>
          </p:nvPr>
        </p:nvSpPr>
        <p:spPr/>
        <p:txBody>
          <a:bodyPr>
            <a:normAutofit lnSpcReduction="10000"/>
          </a:bodyPr>
          <a:lstStyle/>
          <a:p>
            <a:pPr>
              <a:buNone/>
            </a:pPr>
            <a:r>
              <a:rPr lang="en-US" dirty="0" smtClean="0"/>
              <a:t>Option “A”</a:t>
            </a:r>
          </a:p>
          <a:p>
            <a:r>
              <a:rPr lang="en-US" dirty="0" smtClean="0"/>
              <a:t>Call the control room @ 440-326-4041. </a:t>
            </a:r>
          </a:p>
          <a:p>
            <a:r>
              <a:rPr lang="en-US" dirty="0" smtClean="0"/>
              <a:t>The call will be screened to confirm if the DH, Turning Point, or Assessment Center is appropriate. </a:t>
            </a:r>
          </a:p>
          <a:p>
            <a:r>
              <a:rPr lang="en-US" dirty="0" smtClean="0"/>
              <a:t>If requesting the Assessment Center, your call will be directed to one of the Assessors.</a:t>
            </a:r>
            <a:endParaRPr lang="en-US" dirty="0"/>
          </a:p>
        </p:txBody>
      </p:sp>
      <p:pic>
        <p:nvPicPr>
          <p:cNvPr id="2" name="Infirmary Rd 6">
            <a:hlinkClick r:id="" action="ppaction://media"/>
          </p:cNvPr>
          <p:cNvPicPr>
            <a:picLocks noChangeAspect="1"/>
          </p:cNvPicPr>
          <p:nvPr>
            <a:audioFile r:link="rId1"/>
            <p:extLst>
              <p:ext uri="{DAA4B4D4-6D71-4841-9C94-3DE7FCFB9230}">
                <p14:media xmlns="" xmlns:p14="http://schemas.microsoft.com/office/powerpoint/2010/main" r:embed="rId3"/>
              </p:ext>
            </p:extLst>
          </p:nvPr>
        </p:nvPicPr>
        <p:blipFill>
          <a:blip r:embed="rId4" cstate="print"/>
          <a:stretch>
            <a:fillRect/>
          </a:stretch>
        </p:blipFill>
        <p:spPr>
          <a:xfrm>
            <a:off x="8229600" y="381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381000"/>
            <a:ext cx="8229600" cy="3447288"/>
          </a:xfrm>
        </p:spPr>
        <p:txBody>
          <a:bodyPr>
            <a:noAutofit/>
          </a:bodyPr>
          <a:lstStyle/>
          <a:p>
            <a:r>
              <a:rPr lang="en-US" sz="4000" dirty="0" smtClean="0"/>
              <a:t>If the juvenile is demonstrating suicidal/homicidal/self-injurious behaviors or ideations, contact The Nord’s </a:t>
            </a:r>
            <a:r>
              <a:rPr lang="en-US" sz="4000" dirty="0" err="1" smtClean="0"/>
              <a:t>ESS</a:t>
            </a:r>
            <a:r>
              <a:rPr lang="en-US" sz="4000" dirty="0" smtClean="0"/>
              <a:t> Center or transport to the emergency room before bringing to the Assessment Center. </a:t>
            </a:r>
            <a:endParaRPr lang="en-US" sz="4000" dirty="0"/>
          </a:p>
        </p:txBody>
      </p:sp>
      <p:pic>
        <p:nvPicPr>
          <p:cNvPr id="1026" name="Picture 2"/>
          <p:cNvPicPr>
            <a:picLocks noGrp="1" noChangeAspect="1" noChangeArrowheads="1"/>
          </p:cNvPicPr>
          <p:nvPr>
            <p:ph sz="half" idx="1"/>
          </p:nvPr>
        </p:nvPicPr>
        <p:blipFill>
          <a:blip r:embed="rId3" cstate="print"/>
          <a:srcRect/>
          <a:stretch>
            <a:fillRect/>
          </a:stretch>
        </p:blipFill>
        <p:spPr bwMode="auto">
          <a:xfrm>
            <a:off x="228601" y="3810000"/>
            <a:ext cx="4419600" cy="2484186"/>
          </a:xfrm>
          <a:prstGeom prst="rect">
            <a:avLst/>
          </a:prstGeom>
          <a:noFill/>
          <a:ln w="9525">
            <a:noFill/>
            <a:miter lim="800000"/>
            <a:headEnd/>
            <a:tailEnd/>
          </a:ln>
        </p:spPr>
      </p:pic>
      <p:pic>
        <p:nvPicPr>
          <p:cNvPr id="1027" name="Picture 3"/>
          <p:cNvPicPr>
            <a:picLocks noGrp="1" noChangeAspect="1" noChangeArrowheads="1"/>
          </p:cNvPicPr>
          <p:nvPr>
            <p:ph sz="half" idx="2"/>
          </p:nvPr>
        </p:nvPicPr>
        <p:blipFill>
          <a:blip r:embed="rId4" cstate="print"/>
          <a:srcRect/>
          <a:stretch>
            <a:fillRect/>
          </a:stretch>
        </p:blipFill>
        <p:spPr bwMode="auto">
          <a:xfrm>
            <a:off x="4648200" y="3810000"/>
            <a:ext cx="4343400" cy="2475992"/>
          </a:xfrm>
          <a:prstGeom prst="rect">
            <a:avLst/>
          </a:prstGeom>
          <a:noFill/>
          <a:ln w="9525">
            <a:noFill/>
            <a:miter lim="800000"/>
            <a:headEnd/>
            <a:tailEnd/>
          </a:ln>
        </p:spPr>
      </p:pic>
      <p:pic>
        <p:nvPicPr>
          <p:cNvPr id="2" name="Infirmary Rd 20">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8153400" y="39675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7467600" cy="857248"/>
          </a:xfrm>
        </p:spPr>
        <p:txBody>
          <a:bodyPr/>
          <a:lstStyle/>
          <a:p>
            <a:pPr algn="ctr"/>
            <a:r>
              <a:rPr lang="en-US" sz="4000" dirty="0" smtClean="0"/>
              <a:t>Intake Process </a:t>
            </a:r>
            <a:endParaRPr lang="en-US" sz="4000" dirty="0"/>
          </a:p>
        </p:txBody>
      </p:sp>
      <p:sp>
        <p:nvSpPr>
          <p:cNvPr id="4" name="Content Placeholder 3"/>
          <p:cNvSpPr>
            <a:spLocks noGrp="1"/>
          </p:cNvSpPr>
          <p:nvPr>
            <p:ph sz="half" idx="1"/>
          </p:nvPr>
        </p:nvSpPr>
        <p:spPr/>
        <p:txBody>
          <a:bodyPr>
            <a:normAutofit/>
          </a:bodyPr>
          <a:lstStyle/>
          <a:p>
            <a:pPr>
              <a:buNone/>
            </a:pPr>
            <a:r>
              <a:rPr lang="en-US" dirty="0" smtClean="0"/>
              <a:t>Option “B”</a:t>
            </a:r>
          </a:p>
          <a:p>
            <a:r>
              <a:rPr lang="en-US" dirty="0" smtClean="0"/>
              <a:t>Provide the parent/guardian with a business card in order for them to schedule an appointment:</a:t>
            </a:r>
          </a:p>
          <a:p>
            <a:pPr marL="514350" indent="-514350">
              <a:buFont typeface="+mj-lt"/>
              <a:buAutoNum type="arabicPeriod"/>
            </a:pPr>
            <a:r>
              <a:rPr lang="en-US" dirty="0" smtClean="0"/>
              <a:t>After hours and on holidays.</a:t>
            </a:r>
          </a:p>
          <a:p>
            <a:pPr marL="514350" indent="-514350">
              <a:buFont typeface="+mj-lt"/>
              <a:buAutoNum type="arabicPeriod"/>
            </a:pPr>
            <a:r>
              <a:rPr lang="en-US" dirty="0" smtClean="0"/>
              <a:t>If the juvenile does not need  immediate attention. 		</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228600" y="2057400"/>
            <a:ext cx="3276600" cy="1905000"/>
          </a:xfrm>
          <a:prstGeom prst="rect">
            <a:avLst/>
          </a:prstGeom>
          <a:noFill/>
          <a:ln w="9525">
            <a:noFill/>
            <a:miter lim="800000"/>
            <a:headEnd/>
            <a:tailEnd/>
          </a:ln>
        </p:spPr>
      </p:pic>
      <p:pic>
        <p:nvPicPr>
          <p:cNvPr id="3" name="Infirmary Rd 7">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3810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457200"/>
            <a:ext cx="7467600" cy="685800"/>
          </a:xfrm>
        </p:spPr>
        <p:txBody>
          <a:bodyPr>
            <a:normAutofit/>
          </a:bodyPr>
          <a:lstStyle/>
          <a:p>
            <a:pPr algn="ctr"/>
            <a:r>
              <a:rPr lang="en-US" sz="4000" dirty="0" smtClean="0"/>
              <a:t>Intake Process</a:t>
            </a:r>
            <a:endParaRPr lang="en-US" sz="4000" dirty="0"/>
          </a:p>
        </p:txBody>
      </p:sp>
      <p:sp>
        <p:nvSpPr>
          <p:cNvPr id="6" name="Content Placeholder 5"/>
          <p:cNvSpPr>
            <a:spLocks noGrp="1"/>
          </p:cNvSpPr>
          <p:nvPr>
            <p:ph sz="half" idx="1"/>
          </p:nvPr>
        </p:nvSpPr>
        <p:spPr/>
        <p:txBody>
          <a:bodyPr/>
          <a:lstStyle/>
          <a:p>
            <a:r>
              <a:rPr lang="en-US" dirty="0" smtClean="0"/>
              <a:t>Upon arrival, any belongings from the </a:t>
            </a:r>
            <a:r>
              <a:rPr lang="en-US" b="1" u="sng" dirty="0" smtClean="0"/>
              <a:t>previously</a:t>
            </a:r>
            <a:r>
              <a:rPr lang="en-US" dirty="0" smtClean="0"/>
              <a:t> searched juvenile will be transferred to an Assessment Specialist.</a:t>
            </a:r>
          </a:p>
          <a:p>
            <a:r>
              <a:rPr lang="en-US" dirty="0" smtClean="0"/>
              <a:t>Officers will complete the notice of incident form and Juvenile Rule 6 form.</a:t>
            </a:r>
            <a:endParaRPr lang="en-US" dirty="0"/>
          </a:p>
        </p:txBody>
      </p:sp>
      <p:pic>
        <p:nvPicPr>
          <p:cNvPr id="8" name="Picture 2"/>
          <p:cNvPicPr>
            <a:picLocks noGrp="1" noChangeAspect="1" noChangeArrowheads="1"/>
          </p:cNvPicPr>
          <p:nvPr>
            <p:ph sz="half" idx="2"/>
          </p:nvPr>
        </p:nvPicPr>
        <p:blipFill>
          <a:blip r:embed="rId3" cstate="print"/>
          <a:srcRect/>
          <a:stretch>
            <a:fillRect/>
          </a:stretch>
        </p:blipFill>
        <p:spPr bwMode="auto">
          <a:xfrm>
            <a:off x="5029200" y="1271478"/>
            <a:ext cx="3371540" cy="4491557"/>
          </a:xfrm>
          <a:prstGeom prst="rect">
            <a:avLst/>
          </a:prstGeom>
          <a:noFill/>
          <a:ln w="9525">
            <a:noFill/>
            <a:miter lim="800000"/>
            <a:headEnd/>
            <a:tailEnd/>
          </a:ln>
        </p:spPr>
      </p:pic>
      <p:pic>
        <p:nvPicPr>
          <p:cNvPr id="2" name="Infirmary Rd 21">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8229600" y="228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153400" cy="685800"/>
          </a:xfrm>
        </p:spPr>
        <p:txBody>
          <a:bodyPr>
            <a:normAutofit/>
          </a:bodyPr>
          <a:lstStyle/>
          <a:p>
            <a:pPr algn="ctr"/>
            <a:r>
              <a:rPr lang="en-US" sz="4000" dirty="0" smtClean="0"/>
              <a:t>Intake Process</a:t>
            </a:r>
            <a:endParaRPr lang="en-US" sz="4000" dirty="0"/>
          </a:p>
        </p:txBody>
      </p:sp>
      <p:pic>
        <p:nvPicPr>
          <p:cNvPr id="3075" name="Picture 3"/>
          <p:cNvPicPr>
            <a:picLocks noGrp="1" noChangeAspect="1" noChangeArrowheads="1"/>
          </p:cNvPicPr>
          <p:nvPr>
            <p:ph sz="half" idx="2"/>
          </p:nvPr>
        </p:nvPicPr>
        <p:blipFill>
          <a:blip r:embed="rId2" cstate="print"/>
          <a:srcRect/>
          <a:stretch>
            <a:fillRect/>
          </a:stretch>
        </p:blipFill>
        <p:spPr bwMode="auto">
          <a:xfrm>
            <a:off x="5105400" y="1828800"/>
            <a:ext cx="3707400" cy="4891088"/>
          </a:xfrm>
          <a:prstGeom prst="rect">
            <a:avLst/>
          </a:prstGeom>
          <a:noFill/>
          <a:ln w="9525">
            <a:noFill/>
            <a:miter lim="800000"/>
            <a:headEnd/>
            <a:tailEnd/>
          </a:ln>
        </p:spPr>
      </p:pic>
      <p:sp>
        <p:nvSpPr>
          <p:cNvPr id="7" name="TextBox 6"/>
          <p:cNvSpPr txBox="1"/>
          <p:nvPr/>
        </p:nvSpPr>
        <p:spPr>
          <a:xfrm>
            <a:off x="762000" y="1219200"/>
            <a:ext cx="8001000" cy="369332"/>
          </a:xfrm>
          <a:prstGeom prst="rect">
            <a:avLst/>
          </a:prstGeom>
          <a:noFill/>
        </p:spPr>
        <p:txBody>
          <a:bodyPr wrap="square" rtlCol="0">
            <a:spAutoFit/>
          </a:bodyPr>
          <a:lstStyle/>
          <a:p>
            <a:pPr algn="ctr"/>
            <a:r>
              <a:rPr lang="en-US" dirty="0" smtClean="0"/>
              <a:t>Forms completed by officers </a:t>
            </a:r>
            <a:endParaRPr lang="en-US" dirty="0"/>
          </a:p>
        </p:txBody>
      </p:sp>
      <p:pic>
        <p:nvPicPr>
          <p:cNvPr id="1026" name="Picture 2"/>
          <p:cNvPicPr>
            <a:picLocks noGrp="1" noChangeAspect="1" noChangeArrowheads="1"/>
          </p:cNvPicPr>
          <p:nvPr>
            <p:ph sz="half" idx="1"/>
          </p:nvPr>
        </p:nvPicPr>
        <p:blipFill>
          <a:blip r:embed="rId3" cstate="print"/>
          <a:srcRect/>
          <a:stretch>
            <a:fillRect/>
          </a:stretch>
        </p:blipFill>
        <p:spPr bwMode="auto">
          <a:xfrm>
            <a:off x="733935" y="1828800"/>
            <a:ext cx="3680412" cy="48767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dirty="0" smtClean="0"/>
              <a:t>Assessors</a:t>
            </a:r>
            <a:endParaRPr lang="en-US" dirty="0"/>
          </a:p>
        </p:txBody>
      </p:sp>
      <p:sp>
        <p:nvSpPr>
          <p:cNvPr id="8" name="Content Placeholder 7"/>
          <p:cNvSpPr>
            <a:spLocks noGrp="1"/>
          </p:cNvSpPr>
          <p:nvPr>
            <p:ph sz="half" idx="1"/>
          </p:nvPr>
        </p:nvSpPr>
        <p:spPr/>
        <p:txBody>
          <a:bodyPr/>
          <a:lstStyle/>
          <a:p>
            <a:r>
              <a:rPr lang="en-US" dirty="0" smtClean="0"/>
              <a:t>Heather Rider, Program Manager</a:t>
            </a:r>
          </a:p>
          <a:p>
            <a:pPr>
              <a:buNone/>
            </a:pPr>
            <a:r>
              <a:rPr lang="en-US" dirty="0" smtClean="0"/>
              <a:t>440-326-4019</a:t>
            </a:r>
          </a:p>
          <a:p>
            <a:pPr>
              <a:buNone/>
            </a:pPr>
            <a:r>
              <a:rPr lang="en-US" dirty="0" smtClean="0"/>
              <a:t>heather.rider@lcfct.org</a:t>
            </a:r>
          </a:p>
          <a:p>
            <a:pPr>
              <a:buNone/>
            </a:pPr>
            <a:r>
              <a:rPr lang="en-US" dirty="0" smtClean="0"/>
              <a:t>a.center@lcfct.org</a:t>
            </a:r>
            <a:endParaRPr lang="en-US" dirty="0"/>
          </a:p>
        </p:txBody>
      </p:sp>
      <p:sp>
        <p:nvSpPr>
          <p:cNvPr id="9" name="Content Placeholder 8"/>
          <p:cNvSpPr>
            <a:spLocks noGrp="1"/>
          </p:cNvSpPr>
          <p:nvPr>
            <p:ph sz="half" idx="2"/>
          </p:nvPr>
        </p:nvSpPr>
        <p:spPr/>
        <p:txBody>
          <a:bodyPr/>
          <a:lstStyle/>
          <a:p>
            <a:r>
              <a:rPr lang="en-US" dirty="0" smtClean="0"/>
              <a:t>Jim </a:t>
            </a:r>
            <a:r>
              <a:rPr lang="en-US" dirty="0" err="1" smtClean="0"/>
              <a:t>Rufo</a:t>
            </a:r>
            <a:r>
              <a:rPr lang="en-US" dirty="0" smtClean="0"/>
              <a:t>, Assessment Specialist</a:t>
            </a:r>
          </a:p>
          <a:p>
            <a:pPr>
              <a:buNone/>
            </a:pPr>
            <a:r>
              <a:rPr lang="en-US" dirty="0" smtClean="0"/>
              <a:t>440-326-4095</a:t>
            </a:r>
          </a:p>
          <a:p>
            <a:pPr>
              <a:buNone/>
            </a:pPr>
            <a:r>
              <a:rPr lang="en-US" dirty="0" smtClean="0"/>
              <a:t>jim.rufo@lcfct.org</a:t>
            </a:r>
            <a:endParaRPr lang="en-US" dirty="0"/>
          </a:p>
        </p:txBody>
      </p:sp>
      <p:pic>
        <p:nvPicPr>
          <p:cNvPr id="5" name="Picture 4" descr="hr.jpg"/>
          <p:cNvPicPr>
            <a:picLocks noChangeAspect="1"/>
          </p:cNvPicPr>
          <p:nvPr/>
        </p:nvPicPr>
        <p:blipFill>
          <a:blip r:embed="rId3" cstate="print"/>
          <a:stretch>
            <a:fillRect/>
          </a:stretch>
        </p:blipFill>
        <p:spPr>
          <a:xfrm>
            <a:off x="990600" y="4191000"/>
            <a:ext cx="1752600" cy="2463113"/>
          </a:xfrm>
          <a:prstGeom prst="rect">
            <a:avLst/>
          </a:prstGeom>
        </p:spPr>
      </p:pic>
      <p:pic>
        <p:nvPicPr>
          <p:cNvPr id="1027" name="Picture 3"/>
          <p:cNvPicPr>
            <a:picLocks noChangeAspect="1" noChangeArrowheads="1"/>
          </p:cNvPicPr>
          <p:nvPr/>
        </p:nvPicPr>
        <p:blipFill>
          <a:blip r:embed="rId4" cstate="print"/>
          <a:srcRect/>
          <a:stretch>
            <a:fillRect/>
          </a:stretch>
        </p:blipFill>
        <p:spPr bwMode="auto">
          <a:xfrm>
            <a:off x="4800600" y="4114800"/>
            <a:ext cx="2438399" cy="2438400"/>
          </a:xfrm>
          <a:prstGeom prst="rect">
            <a:avLst/>
          </a:prstGeom>
          <a:noFill/>
          <a:ln w="9525">
            <a:noFill/>
            <a:miter lim="800000"/>
            <a:headEnd/>
            <a:tailEnd/>
          </a:ln>
        </p:spPr>
      </p:pic>
      <p:pic>
        <p:nvPicPr>
          <p:cNvPr id="2" name="Infirmary Rd 10">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7848600" y="62897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Assessors</a:t>
            </a:r>
            <a:endParaRPr lang="en-US" dirty="0"/>
          </a:p>
        </p:txBody>
      </p:sp>
      <p:sp>
        <p:nvSpPr>
          <p:cNvPr id="3" name="Content Placeholder 2"/>
          <p:cNvSpPr>
            <a:spLocks noGrp="1"/>
          </p:cNvSpPr>
          <p:nvPr>
            <p:ph sz="half" idx="1"/>
          </p:nvPr>
        </p:nvSpPr>
        <p:spPr/>
        <p:txBody>
          <a:bodyPr/>
          <a:lstStyle/>
          <a:p>
            <a:r>
              <a:rPr lang="en-US" dirty="0" smtClean="0"/>
              <a:t>Jerome Fisher, Assessment Specialist</a:t>
            </a:r>
          </a:p>
          <a:p>
            <a:pPr>
              <a:buNone/>
            </a:pPr>
            <a:r>
              <a:rPr lang="en-US" dirty="0" smtClean="0"/>
              <a:t>440-326-4094</a:t>
            </a:r>
          </a:p>
          <a:p>
            <a:pPr>
              <a:buNone/>
            </a:pPr>
            <a:r>
              <a:rPr lang="en-US" dirty="0" smtClean="0"/>
              <a:t>jerome.fisher@lcfct.org</a:t>
            </a:r>
            <a:endParaRPr lang="en-US" dirty="0"/>
          </a:p>
        </p:txBody>
      </p:sp>
      <p:sp>
        <p:nvSpPr>
          <p:cNvPr id="4" name="Content Placeholder 3"/>
          <p:cNvSpPr>
            <a:spLocks noGrp="1"/>
          </p:cNvSpPr>
          <p:nvPr>
            <p:ph sz="half" idx="2"/>
          </p:nvPr>
        </p:nvSpPr>
        <p:spPr/>
        <p:txBody>
          <a:bodyPr/>
          <a:lstStyle/>
          <a:p>
            <a:r>
              <a:rPr lang="en-US" dirty="0" smtClean="0"/>
              <a:t>Jim Carroll, </a:t>
            </a:r>
          </a:p>
          <a:p>
            <a:pPr>
              <a:buNone/>
            </a:pPr>
            <a:r>
              <a:rPr lang="en-US" smtClean="0"/>
              <a:t>	Assessment </a:t>
            </a:r>
            <a:r>
              <a:rPr lang="en-US" dirty="0" smtClean="0"/>
              <a:t>Specialist</a:t>
            </a:r>
          </a:p>
          <a:p>
            <a:pPr>
              <a:buNone/>
            </a:pPr>
            <a:r>
              <a:rPr lang="en-US" dirty="0" smtClean="0"/>
              <a:t>440-326-4093</a:t>
            </a:r>
          </a:p>
          <a:p>
            <a:pPr>
              <a:buNone/>
            </a:pPr>
            <a:r>
              <a:rPr lang="en-US" dirty="0" smtClean="0"/>
              <a:t>jim.carroll@lcfct.org</a:t>
            </a:r>
          </a:p>
          <a:p>
            <a:pPr>
              <a:buNone/>
            </a:pPr>
            <a:endParaRPr lang="en-US" dirty="0" smtClean="0"/>
          </a:p>
          <a:p>
            <a:pPr>
              <a:buNone/>
            </a:pPr>
            <a:endParaRPr lang="en-US" dirty="0" smtClean="0"/>
          </a:p>
          <a:p>
            <a:pPr>
              <a:buNone/>
            </a:pPr>
            <a:endParaRPr lang="en-US" dirty="0"/>
          </a:p>
        </p:txBody>
      </p:sp>
      <p:pic>
        <p:nvPicPr>
          <p:cNvPr id="5" name="Picture 4" descr="jf.jpg"/>
          <p:cNvPicPr>
            <a:picLocks noChangeAspect="1"/>
          </p:cNvPicPr>
          <p:nvPr/>
        </p:nvPicPr>
        <p:blipFill>
          <a:blip r:embed="rId2" cstate="print"/>
          <a:stretch>
            <a:fillRect/>
          </a:stretch>
        </p:blipFill>
        <p:spPr>
          <a:xfrm>
            <a:off x="914400" y="3886200"/>
            <a:ext cx="2209800" cy="2751502"/>
          </a:xfrm>
          <a:prstGeom prst="rect">
            <a:avLst/>
          </a:prstGeom>
        </p:spPr>
      </p:pic>
      <p:pic>
        <p:nvPicPr>
          <p:cNvPr id="11" name="Picture 10" descr="jc2.jpg"/>
          <p:cNvPicPr>
            <a:picLocks noChangeAspect="1"/>
          </p:cNvPicPr>
          <p:nvPr/>
        </p:nvPicPr>
        <p:blipFill>
          <a:blip r:embed="rId3" cstate="print"/>
          <a:stretch>
            <a:fillRect/>
          </a:stretch>
        </p:blipFill>
        <p:spPr>
          <a:xfrm>
            <a:off x="5105400" y="3886200"/>
            <a:ext cx="2075290" cy="27432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Key Points</a:t>
            </a:r>
            <a:endParaRPr lang="en-US" dirty="0"/>
          </a:p>
        </p:txBody>
      </p:sp>
      <p:sp>
        <p:nvSpPr>
          <p:cNvPr id="3" name="Content Placeholder 2"/>
          <p:cNvSpPr>
            <a:spLocks noGrp="1"/>
          </p:cNvSpPr>
          <p:nvPr>
            <p:ph sz="half" idx="1"/>
          </p:nvPr>
        </p:nvSpPr>
        <p:spPr/>
        <p:txBody>
          <a:bodyPr>
            <a:normAutofit fontScale="92500"/>
          </a:bodyPr>
          <a:lstStyle/>
          <a:p>
            <a:r>
              <a:rPr lang="en-US" dirty="0" smtClean="0"/>
              <a:t>Juveniles only need to be medically cleared if they appear under the influence, injured, or displaying significant mental health symptoms.</a:t>
            </a:r>
          </a:p>
          <a:p>
            <a:r>
              <a:rPr lang="en-US" dirty="0" smtClean="0"/>
              <a:t>Officer shall contact parent/guardian and instruct them to contact </a:t>
            </a:r>
            <a:r>
              <a:rPr lang="en-US" smtClean="0"/>
              <a:t>Assessment Center.</a:t>
            </a:r>
            <a:endParaRPr lang="en-US" dirty="0" smtClean="0"/>
          </a:p>
          <a:p>
            <a:r>
              <a:rPr lang="en-US" dirty="0" smtClean="0"/>
              <a:t>Juvenile must be searched.</a:t>
            </a:r>
          </a:p>
          <a:p>
            <a:endParaRPr lang="en-US" dirty="0" smtClean="0"/>
          </a:p>
        </p:txBody>
      </p:sp>
      <p:sp>
        <p:nvSpPr>
          <p:cNvPr id="4" name="Content Placeholder 3"/>
          <p:cNvSpPr>
            <a:spLocks noGrp="1"/>
          </p:cNvSpPr>
          <p:nvPr>
            <p:ph sz="half" idx="2"/>
          </p:nvPr>
        </p:nvSpPr>
        <p:spPr/>
        <p:txBody>
          <a:bodyPr>
            <a:normAutofit fontScale="92500"/>
          </a:bodyPr>
          <a:lstStyle/>
          <a:p>
            <a:r>
              <a:rPr lang="en-US" sz="4800" dirty="0" smtClean="0"/>
              <a:t>Your input is appreciated.</a:t>
            </a:r>
            <a:endParaRPr lang="en-US" sz="4800" dirty="0"/>
          </a:p>
        </p:txBody>
      </p:sp>
      <p:pic>
        <p:nvPicPr>
          <p:cNvPr id="5" name="Infirmary Rd 11">
            <a:hlinkClick r:id="" action="ppaction://media"/>
          </p:cNvPr>
          <p:cNvPicPr>
            <a:picLocks noChangeAspect="1"/>
          </p:cNvPicPr>
          <p:nvPr>
            <a:audioFile r:link="rId1"/>
            <p:extLst>
              <p:ext uri="{DAA4B4D4-6D71-4841-9C94-3DE7FCFB9230}">
                <p14:media xmlns="" xmlns:p14="http://schemas.microsoft.com/office/powerpoint/2010/main" r:embed="rId3"/>
              </p:ext>
            </p:extLst>
          </p:nvPr>
        </p:nvPicPr>
        <p:blipFill>
          <a:blip r:embed="rId4" cstate="print"/>
          <a:stretch>
            <a:fillRect/>
          </a:stretch>
        </p:blipFill>
        <p:spPr>
          <a:xfrm>
            <a:off x="8077200" y="457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Hours of Operation</a:t>
            </a:r>
            <a:endParaRPr lang="en-US" dirty="0"/>
          </a:p>
        </p:txBody>
      </p:sp>
      <p:sp>
        <p:nvSpPr>
          <p:cNvPr id="3" name="Content Placeholder 2"/>
          <p:cNvSpPr>
            <a:spLocks noGrp="1"/>
          </p:cNvSpPr>
          <p:nvPr>
            <p:ph idx="1"/>
          </p:nvPr>
        </p:nvSpPr>
        <p:spPr/>
        <p:txBody>
          <a:bodyPr>
            <a:normAutofit/>
          </a:bodyPr>
          <a:lstStyle/>
          <a:p>
            <a:r>
              <a:rPr lang="en-US" sz="3600" dirty="0" smtClean="0"/>
              <a:t>7 days a week</a:t>
            </a:r>
          </a:p>
          <a:p>
            <a:r>
              <a:rPr lang="en-US" sz="3600" dirty="0" smtClean="0"/>
              <a:t>12:00 pm (noon) – 12:00 am (midnight) </a:t>
            </a:r>
          </a:p>
          <a:p>
            <a:r>
              <a:rPr lang="en-US" sz="3600" dirty="0" smtClean="0"/>
              <a:t>Closed on holidays</a:t>
            </a:r>
          </a:p>
          <a:p>
            <a:r>
              <a:rPr lang="en-US" sz="3600" dirty="0" smtClean="0"/>
              <a:t>Assessments will not be started after 11:00 p.m.</a:t>
            </a:r>
            <a:endParaRPr lang="en-US" sz="3600" dirty="0"/>
          </a:p>
        </p:txBody>
      </p:sp>
      <p:pic>
        <p:nvPicPr>
          <p:cNvPr id="4" name="Infirmary Rd 3">
            <a:hlinkClick r:id="" action="ppaction://media"/>
          </p:cNvPr>
          <p:cNvPicPr>
            <a:picLocks noChangeAspect="1"/>
          </p:cNvPicPr>
          <p:nvPr>
            <a:audioFile r:link="rId1"/>
            <p:extLst>
              <p:ext uri="{DAA4B4D4-6D71-4841-9C94-3DE7FCFB9230}">
                <p14:media xmlns="" xmlns:p14="http://schemas.microsoft.com/office/powerpoint/2010/main" r:embed="rId3"/>
              </p:ext>
            </p:extLst>
          </p:nvPr>
        </p:nvPicPr>
        <p:blipFill>
          <a:blip r:embed="rId4" cstate="print"/>
          <a:stretch>
            <a:fillRect/>
          </a:stretch>
        </p:blipFill>
        <p:spPr>
          <a:xfrm>
            <a:off x="8382000" y="1524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667512"/>
          </a:xfrm>
        </p:spPr>
        <p:txBody>
          <a:bodyPr>
            <a:normAutofit fontScale="90000"/>
          </a:bodyPr>
          <a:lstStyle/>
          <a:p>
            <a:pPr algn="ctr"/>
            <a:r>
              <a:rPr lang="en-US" sz="4400" dirty="0" smtClean="0"/>
              <a:t>Location: 1070 Infirmary Rd, Elyria</a:t>
            </a:r>
            <a:endParaRPr lang="en-US" sz="4400" dirty="0"/>
          </a:p>
        </p:txBody>
      </p:sp>
      <p:pic>
        <p:nvPicPr>
          <p:cNvPr id="5" name="Content Placeholder 4" descr="ass map.png"/>
          <p:cNvPicPr>
            <a:picLocks noGrp="1" noChangeAspect="1"/>
          </p:cNvPicPr>
          <p:nvPr>
            <p:ph idx="1"/>
          </p:nvPr>
        </p:nvPicPr>
        <p:blipFill>
          <a:blip r:embed="rId3" cstate="print"/>
          <a:stretch>
            <a:fillRect/>
          </a:stretch>
        </p:blipFill>
        <p:spPr>
          <a:xfrm>
            <a:off x="1828800" y="1386682"/>
            <a:ext cx="6400800" cy="4800600"/>
          </a:xfrm>
        </p:spPr>
      </p:pic>
      <p:pic>
        <p:nvPicPr>
          <p:cNvPr id="3" name="Infirmary Rd 4">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2286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MG_0549.jpg"/>
          <p:cNvPicPr>
            <a:picLocks noChangeAspect="1"/>
          </p:cNvPicPr>
          <p:nvPr/>
        </p:nvPicPr>
        <p:blipFill>
          <a:blip r:embed="rId3" cstate="print"/>
          <a:stretch>
            <a:fillRect/>
          </a:stretch>
        </p:blipFill>
        <p:spPr>
          <a:xfrm>
            <a:off x="1524000" y="914400"/>
            <a:ext cx="5791200" cy="1828800"/>
          </a:xfrm>
          <a:prstGeom prst="rect">
            <a:avLst/>
          </a:prstGeom>
        </p:spPr>
      </p:pic>
      <p:pic>
        <p:nvPicPr>
          <p:cNvPr id="1027" name="Picture 3"/>
          <p:cNvPicPr>
            <a:picLocks noChangeAspect="1" noChangeArrowheads="1"/>
          </p:cNvPicPr>
          <p:nvPr/>
        </p:nvPicPr>
        <p:blipFill>
          <a:blip r:embed="rId4" cstate="print"/>
          <a:srcRect/>
          <a:stretch>
            <a:fillRect/>
          </a:stretch>
        </p:blipFill>
        <p:spPr bwMode="auto">
          <a:xfrm>
            <a:off x="4876800" y="3352800"/>
            <a:ext cx="2457450" cy="32766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1066800" y="3352800"/>
            <a:ext cx="2552700" cy="3352800"/>
          </a:xfrm>
          <a:prstGeom prst="rect">
            <a:avLst/>
          </a:prstGeom>
          <a:noFill/>
          <a:ln w="9525">
            <a:noFill/>
            <a:miter lim="800000"/>
            <a:headEnd/>
            <a:tailEnd/>
          </a:ln>
        </p:spPr>
      </p:pic>
      <p:sp>
        <p:nvSpPr>
          <p:cNvPr id="20" name="TextBox 19"/>
          <p:cNvSpPr txBox="1"/>
          <p:nvPr/>
        </p:nvSpPr>
        <p:spPr>
          <a:xfrm>
            <a:off x="1371600" y="2971800"/>
            <a:ext cx="1909497" cy="369332"/>
          </a:xfrm>
          <a:prstGeom prst="rect">
            <a:avLst/>
          </a:prstGeom>
          <a:noFill/>
        </p:spPr>
        <p:txBody>
          <a:bodyPr wrap="none" rtlCol="0">
            <a:spAutoFit/>
          </a:bodyPr>
          <a:lstStyle/>
          <a:p>
            <a:r>
              <a:rPr lang="en-US" dirty="0" smtClean="0"/>
              <a:t>Reserved Parking</a:t>
            </a:r>
            <a:endParaRPr lang="en-US" dirty="0"/>
          </a:p>
        </p:txBody>
      </p:sp>
      <p:sp>
        <p:nvSpPr>
          <p:cNvPr id="22" name="TextBox 21"/>
          <p:cNvSpPr txBox="1"/>
          <p:nvPr/>
        </p:nvSpPr>
        <p:spPr>
          <a:xfrm>
            <a:off x="4953000" y="2971800"/>
            <a:ext cx="2482859" cy="369332"/>
          </a:xfrm>
          <a:prstGeom prst="rect">
            <a:avLst/>
          </a:prstGeom>
          <a:noFill/>
        </p:spPr>
        <p:txBody>
          <a:bodyPr wrap="none" rtlCol="0">
            <a:spAutoFit/>
          </a:bodyPr>
          <a:lstStyle/>
          <a:p>
            <a:r>
              <a:rPr lang="en-US" dirty="0" smtClean="0"/>
              <a:t>Entrance, ring doorbell</a:t>
            </a:r>
            <a:endParaRPr lang="en-US" dirty="0"/>
          </a:p>
        </p:txBody>
      </p:sp>
      <p:pic>
        <p:nvPicPr>
          <p:cNvPr id="2" name="Infirmary Rd 5">
            <a:hlinkClick r:id="" action="ppaction://media"/>
          </p:cNvPr>
          <p:cNvPicPr>
            <a:picLocks noChangeAspect="1"/>
          </p:cNvPicPr>
          <p:nvPr>
            <a:audioFile r:link="rId1"/>
            <p:extLst>
              <p:ext uri="{DAA4B4D4-6D71-4841-9C94-3DE7FCFB9230}">
                <p14:media xmlns="" xmlns:p14="http://schemas.microsoft.com/office/powerpoint/2010/main" r:embed="rId6"/>
              </p:ext>
            </p:extLst>
          </p:nvPr>
        </p:nvPicPr>
        <p:blipFill>
          <a:blip r:embed="rId7" cstate="print"/>
          <a:stretch>
            <a:fillRect/>
          </a:stretch>
        </p:blipFill>
        <p:spPr>
          <a:xfrm>
            <a:off x="228600" y="601109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smtClean="0"/>
              <a:t>The </a:t>
            </a:r>
            <a:r>
              <a:rPr lang="en-US" sz="3600" b="1" u="sng" dirty="0" smtClean="0"/>
              <a:t>W</a:t>
            </a:r>
            <a:r>
              <a:rPr lang="en-US" sz="3600" dirty="0" smtClean="0"/>
              <a:t>hat and </a:t>
            </a:r>
            <a:r>
              <a:rPr lang="en-US" sz="3600" b="1" u="sng" dirty="0" smtClean="0"/>
              <a:t>W</a:t>
            </a:r>
            <a:r>
              <a:rPr lang="en-US" sz="3600" dirty="0" smtClean="0"/>
              <a:t>hy of the Lorain County Juvenile Court Assessment and Resource Center…</a:t>
            </a:r>
            <a:endParaRPr lang="en-US" sz="3600" dirty="0"/>
          </a:p>
        </p:txBody>
      </p:sp>
      <p:sp>
        <p:nvSpPr>
          <p:cNvPr id="7" name="Content Placeholder 6"/>
          <p:cNvSpPr>
            <a:spLocks noGrp="1"/>
          </p:cNvSpPr>
          <p:nvPr>
            <p:ph sz="half" idx="1"/>
          </p:nvPr>
        </p:nvSpPr>
        <p:spPr/>
        <p:txBody>
          <a:bodyPr>
            <a:normAutofit/>
          </a:bodyPr>
          <a:lstStyle/>
          <a:p>
            <a:r>
              <a:rPr lang="en-US" dirty="0" smtClean="0"/>
              <a:t>A Juvenile and/or family can (voluntarily) receive assistance with unruly and/or delinquent behaviors.</a:t>
            </a:r>
          </a:p>
          <a:p>
            <a:r>
              <a:rPr lang="en-US" dirty="0" smtClean="0"/>
              <a:t>A center that focuses on  juveniles receiving assessments and early interventions.</a:t>
            </a:r>
          </a:p>
          <a:p>
            <a:pPr>
              <a:buNone/>
            </a:pPr>
            <a:endParaRPr lang="en-US" dirty="0" smtClean="0"/>
          </a:p>
          <a:p>
            <a:endParaRPr lang="en-US" dirty="0"/>
          </a:p>
        </p:txBody>
      </p:sp>
      <p:sp>
        <p:nvSpPr>
          <p:cNvPr id="8" name="Content Placeholder 7"/>
          <p:cNvSpPr>
            <a:spLocks noGrp="1"/>
          </p:cNvSpPr>
          <p:nvPr>
            <p:ph sz="half" idx="2"/>
          </p:nvPr>
        </p:nvSpPr>
        <p:spPr/>
        <p:txBody>
          <a:bodyPr>
            <a:normAutofit/>
          </a:bodyPr>
          <a:lstStyle/>
          <a:p>
            <a:r>
              <a:rPr lang="en-US" dirty="0" smtClean="0"/>
              <a:t>A place that gathers and  distributes information on available community resources.</a:t>
            </a:r>
          </a:p>
          <a:p>
            <a:r>
              <a:rPr lang="en-US" dirty="0" smtClean="0"/>
              <a:t>Families can receive information on community resources.</a:t>
            </a:r>
          </a:p>
          <a:p>
            <a:r>
              <a:rPr lang="en-US" dirty="0" smtClean="0"/>
              <a:t>Juveniles/parents will receive recommendations.</a:t>
            </a:r>
            <a:endParaRPr lang="en-US" dirty="0"/>
          </a:p>
        </p:txBody>
      </p:sp>
      <p:pic>
        <p:nvPicPr>
          <p:cNvPr id="3" name="Infirmary Rd 14">
            <a:hlinkClick r:id="" action="ppaction://media"/>
          </p:cNvPr>
          <p:cNvPicPr>
            <a:picLocks noChangeAspect="1"/>
          </p:cNvPicPr>
          <p:nvPr>
            <a:audioFile r:link="rId1"/>
            <p:extLst>
              <p:ext uri="{DAA4B4D4-6D71-4841-9C94-3DE7FCFB9230}">
                <p14:media xmlns="" xmlns:p14="http://schemas.microsoft.com/office/powerpoint/2010/main" r:embed="rId3"/>
              </p:ext>
            </p:extLst>
          </p:nvPr>
        </p:nvPicPr>
        <p:blipFill>
          <a:blip r:embed="rId4" cstate="print"/>
          <a:stretch>
            <a:fillRect/>
          </a:stretch>
        </p:blipFill>
        <p:spPr>
          <a:xfrm>
            <a:off x="463731" y="60501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734312"/>
          </a:xfrm>
        </p:spPr>
        <p:txBody>
          <a:bodyPr>
            <a:normAutofit fontScale="90000"/>
          </a:bodyPr>
          <a:lstStyle/>
          <a:p>
            <a:pPr algn="ctr"/>
            <a:r>
              <a:rPr lang="en-US" dirty="0" smtClean="0"/>
              <a:t>You could utilize the Assessment Center when…</a:t>
            </a:r>
            <a:br>
              <a:rPr lang="en-US" dirty="0" smtClean="0"/>
            </a:br>
            <a:endParaRPr lang="en-US" sz="2700" dirty="0"/>
          </a:p>
        </p:txBody>
      </p:sp>
      <p:sp>
        <p:nvSpPr>
          <p:cNvPr id="3" name="Content Placeholder 2"/>
          <p:cNvSpPr>
            <a:spLocks noGrp="1"/>
          </p:cNvSpPr>
          <p:nvPr>
            <p:ph sz="half" idx="1"/>
          </p:nvPr>
        </p:nvSpPr>
        <p:spPr>
          <a:xfrm>
            <a:off x="533400" y="2590800"/>
            <a:ext cx="4038600" cy="2971801"/>
          </a:xfrm>
        </p:spPr>
        <p:txBody>
          <a:bodyPr>
            <a:normAutofit lnSpcReduction="10000"/>
          </a:bodyPr>
          <a:lstStyle/>
          <a:p>
            <a:r>
              <a:rPr lang="en-US" dirty="0" smtClean="0"/>
              <a:t>If a juvenile is not accepted into the Detention Home or Turning Point, the Assessment Center may be utilized.</a:t>
            </a:r>
          </a:p>
          <a:p>
            <a:endParaRPr lang="en-US" dirty="0" smtClean="0"/>
          </a:p>
        </p:txBody>
      </p:sp>
      <p:sp>
        <p:nvSpPr>
          <p:cNvPr id="4" name="Content Placeholder 3"/>
          <p:cNvSpPr>
            <a:spLocks noGrp="1"/>
          </p:cNvSpPr>
          <p:nvPr>
            <p:ph sz="half" idx="2"/>
          </p:nvPr>
        </p:nvSpPr>
        <p:spPr>
          <a:xfrm>
            <a:off x="4648200" y="2590799"/>
            <a:ext cx="4038600" cy="3200401"/>
          </a:xfrm>
        </p:spPr>
        <p:txBody>
          <a:bodyPr>
            <a:normAutofit lnSpcReduction="10000"/>
          </a:bodyPr>
          <a:lstStyle/>
          <a:p>
            <a:r>
              <a:rPr lang="en-US" dirty="0" smtClean="0"/>
              <a:t>If you are not asking for the juvenile to be detained in the DH or placed at </a:t>
            </a:r>
            <a:r>
              <a:rPr lang="en-US" dirty="0" err="1" smtClean="0"/>
              <a:t>TP</a:t>
            </a:r>
            <a:r>
              <a:rPr lang="en-US" dirty="0" smtClean="0"/>
              <a:t> but believe immediate attention is necessary, the Assessment Center may be utilized.</a:t>
            </a:r>
          </a:p>
          <a:p>
            <a:endParaRPr lang="en-US" dirty="0"/>
          </a:p>
        </p:txBody>
      </p:sp>
      <p:sp>
        <p:nvSpPr>
          <p:cNvPr id="8" name="TextBox 7"/>
          <p:cNvSpPr txBox="1"/>
          <p:nvPr/>
        </p:nvSpPr>
        <p:spPr>
          <a:xfrm>
            <a:off x="152400" y="5562600"/>
            <a:ext cx="8229600" cy="646331"/>
          </a:xfrm>
          <a:prstGeom prst="rect">
            <a:avLst/>
          </a:prstGeom>
          <a:noFill/>
        </p:spPr>
        <p:txBody>
          <a:bodyPr wrap="square" rtlCol="0">
            <a:spAutoFit/>
          </a:bodyPr>
          <a:lstStyle/>
          <a:p>
            <a:r>
              <a:rPr lang="en-US" dirty="0" smtClean="0"/>
              <a:t>Note: Please continue  to follow the same/normal protocol that has been utilized for Detention Home or Turning Point requests.</a:t>
            </a:r>
            <a:endParaRPr lang="en-US" dirty="0"/>
          </a:p>
        </p:txBody>
      </p:sp>
      <p:pic>
        <p:nvPicPr>
          <p:cNvPr id="5" name="Infirmary Rd 15">
            <a:hlinkClick r:id="" action="ppaction://media"/>
          </p:cNvPr>
          <p:cNvPicPr>
            <a:picLocks noChangeAspect="1"/>
          </p:cNvPicPr>
          <p:nvPr>
            <a:audioFile r:link="rId1"/>
            <p:extLst>
              <p:ext uri="{DAA4B4D4-6D71-4841-9C94-3DE7FCFB9230}">
                <p14:media xmlns="" xmlns:p14="http://schemas.microsoft.com/office/powerpoint/2010/main" r:embed="rId3"/>
              </p:ext>
            </p:extLst>
          </p:nvPr>
        </p:nvPicPr>
        <p:blipFill>
          <a:blip r:embed="rId4" cstate="print"/>
          <a:stretch>
            <a:fillRect/>
          </a:stretch>
        </p:blipFill>
        <p:spPr>
          <a:xfrm>
            <a:off x="8382000" y="1904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You could utilize the Assessment Center when… </a:t>
            </a:r>
            <a:r>
              <a:rPr lang="en-US" dirty="0" smtClean="0"/>
              <a:t>(Cont.)</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If the juvenile does not need immediate attention but an assessment, resource, or other assistance would help the juvenile or the family with the juvenile’s unruly or delinquent behaviors, refer the family to the Assessment Center.</a:t>
            </a:r>
            <a:endParaRPr lang="en-US" dirty="0"/>
          </a:p>
        </p:txBody>
      </p:sp>
      <p:sp>
        <p:nvSpPr>
          <p:cNvPr id="4" name="Content Placeholder 3"/>
          <p:cNvSpPr>
            <a:spLocks noGrp="1"/>
          </p:cNvSpPr>
          <p:nvPr>
            <p:ph sz="half" idx="2"/>
          </p:nvPr>
        </p:nvSpPr>
        <p:spPr/>
        <p:txBody>
          <a:bodyPr>
            <a:normAutofit lnSpcReduction="10000"/>
          </a:bodyPr>
          <a:lstStyle/>
          <a:p>
            <a:r>
              <a:rPr lang="en-US" dirty="0" smtClean="0"/>
              <a:t>Note: juveniles, parents, and law enforcement officers will </a:t>
            </a:r>
            <a:r>
              <a:rPr lang="en-US" u="sng" dirty="0" smtClean="0"/>
              <a:t>NOT</a:t>
            </a:r>
            <a:r>
              <a:rPr lang="en-US" dirty="0" smtClean="0"/>
              <a:t> be turned away. </a:t>
            </a:r>
          </a:p>
          <a:p>
            <a:r>
              <a:rPr lang="en-US" dirty="0" smtClean="0"/>
              <a:t>Please use officer discretion.</a:t>
            </a:r>
            <a:endParaRPr lang="en-US" dirty="0"/>
          </a:p>
        </p:txBody>
      </p:sp>
      <p:pic>
        <p:nvPicPr>
          <p:cNvPr id="5" name="Infirmary Rd 16">
            <a:hlinkClick r:id="" action="ppaction://media"/>
          </p:cNvPr>
          <p:cNvPicPr>
            <a:picLocks noChangeAspect="1"/>
          </p:cNvPicPr>
          <p:nvPr>
            <a:audioFile r:link="rId1"/>
            <p:extLst>
              <p:ext uri="{DAA4B4D4-6D71-4841-9C94-3DE7FCFB9230}">
                <p14:media xmlns="" xmlns:p14="http://schemas.microsoft.com/office/powerpoint/2010/main" r:embed="rId3"/>
              </p:ext>
            </p:extLst>
          </p:nvPr>
        </p:nvPicPr>
        <p:blipFill>
          <a:blip r:embed="rId4" cstate="print"/>
          <a:stretch>
            <a:fillRect/>
          </a:stretch>
        </p:blipFill>
        <p:spPr>
          <a:xfrm>
            <a:off x="415834" y="60501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Use Officer Discretion</a:t>
            </a:r>
            <a:endParaRPr lang="en-US" dirty="0"/>
          </a:p>
        </p:txBody>
      </p:sp>
      <p:sp>
        <p:nvSpPr>
          <p:cNvPr id="5" name="Content Placeholder 4"/>
          <p:cNvSpPr>
            <a:spLocks noGrp="1"/>
          </p:cNvSpPr>
          <p:nvPr>
            <p:ph idx="1"/>
          </p:nvPr>
        </p:nvSpPr>
        <p:spPr/>
        <p:txBody>
          <a:bodyPr/>
          <a:lstStyle/>
          <a:p>
            <a:r>
              <a:rPr lang="en-US" dirty="0" smtClean="0"/>
              <a:t>Law enforcement will not be turned away; however, not all juveniles need to be taken to the Assessment Center.</a:t>
            </a:r>
          </a:p>
          <a:p>
            <a:r>
              <a:rPr lang="en-US" dirty="0" smtClean="0"/>
              <a:t>Appointments and/or referrals are encouraged. </a:t>
            </a:r>
            <a:endParaRPr lang="en-US" dirty="0"/>
          </a:p>
        </p:txBody>
      </p:sp>
      <p:pic>
        <p:nvPicPr>
          <p:cNvPr id="3" name="Infirmary Rd 17">
            <a:hlinkClick r:id="" action="ppaction://media"/>
          </p:cNvPr>
          <p:cNvPicPr>
            <a:picLocks noChangeAspect="1"/>
          </p:cNvPicPr>
          <p:nvPr>
            <a:audioFile r:link="rId1"/>
            <p:extLst>
              <p:ext uri="{DAA4B4D4-6D71-4841-9C94-3DE7FCFB9230}">
                <p14:media xmlns="" xmlns:p14="http://schemas.microsoft.com/office/powerpoint/2010/main" r:embed="rId3"/>
              </p:ext>
            </p:extLst>
          </p:nvPr>
        </p:nvPicPr>
        <p:blipFill>
          <a:blip r:embed="rId4" cstate="print"/>
          <a:stretch>
            <a:fillRect/>
          </a:stretch>
        </p:blipFill>
        <p:spPr>
          <a:xfrm>
            <a:off x="455023"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847088"/>
          </a:xfrm>
        </p:spPr>
        <p:txBody>
          <a:bodyPr>
            <a:normAutofit fontScale="90000"/>
          </a:bodyPr>
          <a:lstStyle/>
          <a:p>
            <a:pPr algn="ctr"/>
            <a:r>
              <a:rPr lang="en-US" dirty="0" smtClean="0"/>
              <a:t>Expectations of officer’s </a:t>
            </a:r>
            <a:r>
              <a:rPr lang="en-US" sz="4900" dirty="0" smtClean="0"/>
              <a:t>reasonable</a:t>
            </a:r>
            <a:r>
              <a:rPr lang="en-US" dirty="0" smtClean="0"/>
              <a:t> efforts regarding  contact with parent/guardian.</a:t>
            </a:r>
            <a:endParaRPr lang="en-US" dirty="0"/>
          </a:p>
        </p:txBody>
      </p:sp>
      <p:sp>
        <p:nvSpPr>
          <p:cNvPr id="3" name="Content Placeholder 2"/>
          <p:cNvSpPr>
            <a:spLocks noGrp="1"/>
          </p:cNvSpPr>
          <p:nvPr>
            <p:ph idx="1"/>
          </p:nvPr>
        </p:nvSpPr>
        <p:spPr>
          <a:xfrm>
            <a:off x="457200" y="2057400"/>
            <a:ext cx="8229600" cy="4389120"/>
          </a:xfrm>
        </p:spPr>
        <p:txBody>
          <a:bodyPr>
            <a:normAutofit/>
          </a:bodyPr>
          <a:lstStyle/>
          <a:p>
            <a:r>
              <a:rPr lang="en-US" dirty="0" smtClean="0"/>
              <a:t>When bringing a juvenile to the center, please contact the juvenile’s parent/legal guardian/responsible adult.</a:t>
            </a:r>
          </a:p>
          <a:p>
            <a:r>
              <a:rPr lang="en-US" dirty="0" smtClean="0"/>
              <a:t>All reasonable efforts must be made (phone call, home visit, etc.).</a:t>
            </a:r>
          </a:p>
          <a:p>
            <a:r>
              <a:rPr lang="en-US" dirty="0" smtClean="0"/>
              <a:t>Please advise the parent to meet you at the Assessment Center to pick up their child within an hour or Children Services may be contacted.</a:t>
            </a:r>
          </a:p>
          <a:p>
            <a:r>
              <a:rPr lang="en-US" dirty="0" smtClean="0"/>
              <a:t>If the parent/responsible adult is unable to be at the center within an hour, the parent/legal guardian must contact the center to make other arrangements.</a:t>
            </a:r>
            <a:endParaRPr lang="en-US" dirty="0"/>
          </a:p>
        </p:txBody>
      </p:sp>
      <p:pic>
        <p:nvPicPr>
          <p:cNvPr id="4" name="Infirmary Rd 19">
            <a:hlinkClick r:id="" action="ppaction://media"/>
          </p:cNvPr>
          <p:cNvPicPr>
            <a:picLocks noChangeAspect="1"/>
          </p:cNvPicPr>
          <p:nvPr>
            <a:audioFile r:link="rId1"/>
            <p:extLst>
              <p:ext uri="{DAA4B4D4-6D71-4841-9C94-3DE7FCFB9230}">
                <p14:media xmlns="" xmlns:p14="http://schemas.microsoft.com/office/powerpoint/2010/main" r:embed="rId3"/>
              </p:ext>
            </p:extLst>
          </p:nvPr>
        </p:nvPicPr>
        <p:blipFill>
          <a:blip r:embed="rId4" cstate="print"/>
          <a:stretch>
            <a:fillRect/>
          </a:stretch>
        </p:blipFill>
        <p:spPr>
          <a:xfrm>
            <a:off x="8382000" y="685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7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2250</TotalTime>
  <Words>697</Words>
  <Application>Microsoft Office PowerPoint</Application>
  <PresentationFormat>On-screen Show (4:3)</PresentationFormat>
  <Paragraphs>77</Paragraphs>
  <Slides>17</Slides>
  <Notes>0</Notes>
  <HiddenSlides>0</HiddenSlides>
  <MMClips>15</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Flow</vt:lpstr>
      <vt:lpstr>Lorain County Juvenile Court Assessment and Resource  Center </vt:lpstr>
      <vt:lpstr>Hours of Operation</vt:lpstr>
      <vt:lpstr>Location: 1070 Infirmary Rd, Elyria</vt:lpstr>
      <vt:lpstr>Slide 4</vt:lpstr>
      <vt:lpstr>The What and Why of the Lorain County Juvenile Court Assessment and Resource Center…</vt:lpstr>
      <vt:lpstr>You could utilize the Assessment Center when… </vt:lpstr>
      <vt:lpstr>You could utilize the Assessment Center when… (Cont.)</vt:lpstr>
      <vt:lpstr>Use Officer Discretion</vt:lpstr>
      <vt:lpstr>Expectations of officer’s reasonable efforts regarding  contact with parent/guardian.</vt:lpstr>
      <vt:lpstr>Intake Process</vt:lpstr>
      <vt:lpstr>If the juvenile is demonstrating suicidal/homicidal/self-injurious behaviors or ideations, contact The Nord’s ESS Center or transport to the emergency room before bringing to the Assessment Center. </vt:lpstr>
      <vt:lpstr>Intake Process </vt:lpstr>
      <vt:lpstr>Intake Process</vt:lpstr>
      <vt:lpstr>Intake Process</vt:lpstr>
      <vt:lpstr>Assessors</vt:lpstr>
      <vt:lpstr>Assessors</vt:lpstr>
      <vt:lpstr>Key Points</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Lorain County Juvenile Assessement and Resource Center</dc:title>
  <dc:creator>rufo</dc:creator>
  <cp:lastModifiedBy>whiting</cp:lastModifiedBy>
  <cp:revision>132</cp:revision>
  <dcterms:created xsi:type="dcterms:W3CDTF">2019-07-29T13:41:26Z</dcterms:created>
  <dcterms:modified xsi:type="dcterms:W3CDTF">2019-08-20T18:02:39Z</dcterms:modified>
</cp:coreProperties>
</file>